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83" r:id="rId4"/>
    <p:sldId id="262" r:id="rId5"/>
    <p:sldId id="290" r:id="rId6"/>
    <p:sldId id="291" r:id="rId7"/>
    <p:sldId id="263" r:id="rId8"/>
    <p:sldId id="264" r:id="rId9"/>
    <p:sldId id="272" r:id="rId10"/>
    <p:sldId id="276" r:id="rId11"/>
    <p:sldId id="274" r:id="rId12"/>
    <p:sldId id="277" r:id="rId13"/>
    <p:sldId id="280" r:id="rId14"/>
    <p:sldId id="281" r:id="rId15"/>
    <p:sldId id="282" r:id="rId16"/>
    <p:sldId id="286" r:id="rId17"/>
    <p:sldId id="288" r:id="rId18"/>
    <p:sldId id="287" r:id="rId19"/>
    <p:sldId id="289" r:id="rId2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無回答</c:v>
                </c:pt>
                <c:pt idx="1">
                  <c:v>その他</c:v>
                </c:pt>
                <c:pt idx="2">
                  <c:v>認定や専門等の資格の有無</c:v>
                </c:pt>
                <c:pt idx="3">
                  <c:v>転倒予防や廃用予防などの十分な知識</c:v>
                </c:pt>
                <c:pt idx="4">
                  <c:v>急変時などのリスク対応能力の有無</c:v>
                </c:pt>
                <c:pt idx="5">
                  <c:v>自らの立候補</c:v>
                </c:pt>
                <c:pt idx="6">
                  <c:v>職員の成長、キャリアアップを見越して</c:v>
                </c:pt>
                <c:pt idx="7">
                  <c:v>十分な経験年数</c:v>
                </c:pt>
                <c:pt idx="8">
                  <c:v>他職種との連携能力の有無</c:v>
                </c:pt>
              </c:strCache>
            </c:strRef>
          </c:cat>
          <c:val>
            <c:numRef>
              <c:f>Sheet1!$B$2:$B$10</c:f>
              <c:numCache>
                <c:formatCode>0.0_ </c:formatCode>
                <c:ptCount val="9"/>
                <c:pt idx="0">
                  <c:v>12.5</c:v>
                </c:pt>
                <c:pt idx="1">
                  <c:v>15.625</c:v>
                </c:pt>
                <c:pt idx="2">
                  <c:v>6.25</c:v>
                </c:pt>
                <c:pt idx="3">
                  <c:v>9.375</c:v>
                </c:pt>
                <c:pt idx="4">
                  <c:v>12.5</c:v>
                </c:pt>
                <c:pt idx="5">
                  <c:v>15.625</c:v>
                </c:pt>
                <c:pt idx="6">
                  <c:v>25</c:v>
                </c:pt>
                <c:pt idx="7">
                  <c:v>37.5</c:v>
                </c:pt>
                <c:pt idx="8">
                  <c:v>40.625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817856"/>
        <c:axId val="91819392"/>
      </c:barChart>
      <c:catAx>
        <c:axId val="91817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1819392"/>
        <c:crosses val="autoZero"/>
        <c:auto val="1"/>
        <c:lblAlgn val="ctr"/>
        <c:lblOffset val="100"/>
        <c:noMultiLvlLbl val="0"/>
      </c:catAx>
      <c:valAx>
        <c:axId val="91819392"/>
        <c:scaling>
          <c:orientation val="minMax"/>
        </c:scaling>
        <c:delete val="0"/>
        <c:axPos val="b"/>
        <c:majorGridlines/>
        <c:numFmt formatCode="0.0_ " sourceLinked="1"/>
        <c:majorTickMark val="out"/>
        <c:minorTickMark val="none"/>
        <c:tickLblPos val="nextTo"/>
        <c:crossAx val="91817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算定方法が分からない</c:v>
                </c:pt>
                <c:pt idx="1">
                  <c:v>その他</c:v>
                </c:pt>
                <c:pt idx="2">
                  <c:v>病院・院長の意向</c:v>
                </c:pt>
                <c:pt idx="3">
                  <c:v>算定要件を満たす病棟がない</c:v>
                </c:pt>
                <c:pt idx="4">
                  <c:v>アウトカム評価を満たせる病棟がない</c:v>
                </c:pt>
                <c:pt idx="5">
                  <c:v>具体的な働き方がわからない</c:v>
                </c:pt>
                <c:pt idx="6">
                  <c:v>要件を満たす常勤医師がいない</c:v>
                </c:pt>
                <c:pt idx="7">
                  <c:v>メリットが分からない</c:v>
                </c:pt>
                <c:pt idx="8">
                  <c:v>活動範囲が限定されるから</c:v>
                </c:pt>
                <c:pt idx="9">
                  <c:v>マンパワー不足</c:v>
                </c:pt>
                <c:pt idx="10">
                  <c:v>減収になる</c:v>
                </c:pt>
              </c:strCache>
            </c:strRef>
          </c:cat>
          <c:val>
            <c:numRef>
              <c:f>Sheet1!$B$2:$B$12</c:f>
              <c:numCache>
                <c:formatCode>0.0_ </c:formatCode>
                <c:ptCount val="11"/>
                <c:pt idx="0">
                  <c:v>4.8478015783540025</c:v>
                </c:pt>
                <c:pt idx="1">
                  <c:v>6.0879368658399091</c:v>
                </c:pt>
                <c:pt idx="2">
                  <c:v>9.0191657271702361</c:v>
                </c:pt>
                <c:pt idx="3">
                  <c:v>11.724915445321308</c:v>
                </c:pt>
                <c:pt idx="4">
                  <c:v>14.317925591882751</c:v>
                </c:pt>
                <c:pt idx="5">
                  <c:v>16.009019165727171</c:v>
                </c:pt>
                <c:pt idx="6">
                  <c:v>18.714768883878243</c:v>
                </c:pt>
                <c:pt idx="7">
                  <c:v>29.537767756482523</c:v>
                </c:pt>
                <c:pt idx="8">
                  <c:v>37.993235625704628</c:v>
                </c:pt>
                <c:pt idx="9">
                  <c:v>59.639233370913189</c:v>
                </c:pt>
                <c:pt idx="10">
                  <c:v>61.330326944757608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83136"/>
        <c:axId val="105884672"/>
      </c:barChart>
      <c:catAx>
        <c:axId val="1058831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5884672"/>
        <c:crosses val="autoZero"/>
        <c:auto val="1"/>
        <c:lblAlgn val="ctr"/>
        <c:lblOffset val="100"/>
        <c:noMultiLvlLbl val="0"/>
      </c:catAx>
      <c:valAx>
        <c:axId val="105884672"/>
        <c:scaling>
          <c:orientation val="minMax"/>
        </c:scaling>
        <c:delete val="0"/>
        <c:axPos val="b"/>
        <c:majorGridlines/>
        <c:numFmt formatCode="0.0_ " sourceLinked="1"/>
        <c:majorTickMark val="out"/>
        <c:minorTickMark val="none"/>
        <c:tickLblPos val="nextTo"/>
        <c:crossAx val="105883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無回答</c:v>
                </c:pt>
                <c:pt idx="1">
                  <c:v>その他</c:v>
                </c:pt>
                <c:pt idx="2">
                  <c:v>自宅復帰率の向上</c:v>
                </c:pt>
                <c:pt idx="3">
                  <c:v>病棟内の転倒・転落予防のため</c:v>
                </c:pt>
                <c:pt idx="4">
                  <c:v>ADLの早期回復</c:v>
                </c:pt>
                <c:pt idx="5">
                  <c:v>他職種連携の強化のため</c:v>
                </c:pt>
                <c:pt idx="6">
                  <c:v>在院日数の短縮</c:v>
                </c:pt>
                <c:pt idx="7">
                  <c:v>2025年のあるべき姿を見越して</c:v>
                </c:pt>
                <c:pt idx="8">
                  <c:v>早期離床、廃用症候群、褥瘡予防のため</c:v>
                </c:pt>
                <c:pt idx="9">
                  <c:v>院長・管理者の意向</c:v>
                </c:pt>
                <c:pt idx="10">
                  <c:v>リハビリテーションを必要とする患者の早期発見</c:v>
                </c:pt>
              </c:strCache>
            </c:strRef>
          </c:cat>
          <c:val>
            <c:numRef>
              <c:f>Sheet1!$B$2:$B$12</c:f>
              <c:numCache>
                <c:formatCode>0.0_ </c:formatCode>
                <c:ptCount val="11"/>
                <c:pt idx="0">
                  <c:v>12.5</c:v>
                </c:pt>
                <c:pt idx="1">
                  <c:v>6.25</c:v>
                </c:pt>
                <c:pt idx="2">
                  <c:v>15.625</c:v>
                </c:pt>
                <c:pt idx="3">
                  <c:v>18.75</c:v>
                </c:pt>
                <c:pt idx="4">
                  <c:v>21.875</c:v>
                </c:pt>
                <c:pt idx="5">
                  <c:v>25</c:v>
                </c:pt>
                <c:pt idx="6">
                  <c:v>25</c:v>
                </c:pt>
                <c:pt idx="7">
                  <c:v>31.25</c:v>
                </c:pt>
                <c:pt idx="8">
                  <c:v>40.625</c:v>
                </c:pt>
                <c:pt idx="9">
                  <c:v>50</c:v>
                </c:pt>
                <c:pt idx="10">
                  <c:v>56.25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377536"/>
        <c:axId val="125383424"/>
      </c:barChart>
      <c:catAx>
        <c:axId val="125377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25383424"/>
        <c:crosses val="autoZero"/>
        <c:auto val="1"/>
        <c:lblAlgn val="ctr"/>
        <c:lblOffset val="100"/>
        <c:noMultiLvlLbl val="0"/>
      </c:catAx>
      <c:valAx>
        <c:axId val="125383424"/>
        <c:scaling>
          <c:orientation val="minMax"/>
        </c:scaling>
        <c:delete val="0"/>
        <c:axPos val="b"/>
        <c:majorGridlines/>
        <c:numFmt formatCode="0.0_ " sourceLinked="1"/>
        <c:majorTickMark val="out"/>
        <c:minorTickMark val="none"/>
        <c:tickLblPos val="nextTo"/>
        <c:crossAx val="125377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Sheet1!$A$2:$A$21</c:f>
              <c:strCache>
                <c:ptCount val="20"/>
                <c:pt idx="0">
                  <c:v>その他</c:v>
                </c:pt>
                <c:pt idx="1">
                  <c:v>麻酔科</c:v>
                </c:pt>
                <c:pt idx="2">
                  <c:v>小児科</c:v>
                </c:pt>
                <c:pt idx="3">
                  <c:v>心臓外科</c:v>
                </c:pt>
                <c:pt idx="4">
                  <c:v>リウマチ科</c:v>
                </c:pt>
                <c:pt idx="5">
                  <c:v>形成外科</c:v>
                </c:pt>
                <c:pt idx="6">
                  <c:v>呼吸器外科</c:v>
                </c:pt>
                <c:pt idx="7">
                  <c:v>循環器外科</c:v>
                </c:pt>
                <c:pt idx="8">
                  <c:v>泌尿器科</c:v>
                </c:pt>
                <c:pt idx="9">
                  <c:v>皮膚科</c:v>
                </c:pt>
                <c:pt idx="10">
                  <c:v>脳外科</c:v>
                </c:pt>
                <c:pt idx="11">
                  <c:v>神経内科</c:v>
                </c:pt>
                <c:pt idx="12">
                  <c:v>リハビリテーション科</c:v>
                </c:pt>
                <c:pt idx="13">
                  <c:v>呼吸器内科</c:v>
                </c:pt>
                <c:pt idx="14">
                  <c:v>消化器外科</c:v>
                </c:pt>
                <c:pt idx="15">
                  <c:v>外科</c:v>
                </c:pt>
                <c:pt idx="16">
                  <c:v>循環器内科</c:v>
                </c:pt>
                <c:pt idx="17">
                  <c:v>消化器内科</c:v>
                </c:pt>
                <c:pt idx="18">
                  <c:v>整形外科</c:v>
                </c:pt>
                <c:pt idx="19">
                  <c:v>内科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6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9</c:v>
                </c:pt>
                <c:pt idx="16">
                  <c:v>9</c:v>
                </c:pt>
                <c:pt idx="17">
                  <c:v>12</c:v>
                </c:pt>
                <c:pt idx="18">
                  <c:v>14</c:v>
                </c:pt>
                <c:pt idx="19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08672"/>
        <c:axId val="92110208"/>
      </c:barChart>
      <c:catAx>
        <c:axId val="921086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92110208"/>
        <c:crosses val="autoZero"/>
        <c:auto val="1"/>
        <c:lblAlgn val="ctr"/>
        <c:lblOffset val="100"/>
        <c:noMultiLvlLbl val="0"/>
      </c:catAx>
      <c:valAx>
        <c:axId val="921102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210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22700092146625"/>
          <c:y val="0.20048491789438719"/>
          <c:w val="0.52919656919539282"/>
          <c:h val="0.69539462075026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ADL維持向上等体制加算 未算定病院(n=887)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転倒・転落リスクを減らす環境整備</c:v>
                </c:pt>
                <c:pt idx="1">
                  <c:v>患者本人へのADL指導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80.8</c:v>
                </c:pt>
                <c:pt idx="1">
                  <c:v>71.5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ADL維持向上等体制加算 算定病院(n=32)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転倒・転落リスクを減らす環境整備</c:v>
                </c:pt>
                <c:pt idx="1">
                  <c:v>患者本人へのADL指導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90.6</c:v>
                </c:pt>
                <c:pt idx="1">
                  <c:v>93.7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2128384"/>
        <c:axId val="92129920"/>
      </c:barChart>
      <c:catAx>
        <c:axId val="921283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2129920"/>
        <c:crosses val="autoZero"/>
        <c:auto val="1"/>
        <c:lblAlgn val="ctr"/>
        <c:lblOffset val="100"/>
        <c:noMultiLvlLbl val="0"/>
      </c:catAx>
      <c:valAx>
        <c:axId val="9212992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2128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8619187037107924E-2"/>
          <c:y val="7.2190736759820212E-2"/>
          <c:w val="0.94138081296289211"/>
          <c:h val="5.9253265259592208E-2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22700092146625"/>
          <c:y val="0.20048491789438719"/>
          <c:w val="0.47468564943323205"/>
          <c:h val="0.69539462075026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ADL維持向上等体制加算 未算定病院(n=887)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看護・介護方法の提案</c:v>
                </c:pt>
                <c:pt idx="1">
                  <c:v>退院先の環境の報告、退院後に起こりうるリスクの共有</c:v>
                </c:pt>
                <c:pt idx="2">
                  <c:v>病棟生活中に起こりうるリスクの共有</c:v>
                </c:pt>
                <c:pt idx="3">
                  <c:v>病棟入院患者の病棟内活動量、ADL能力の共有</c:v>
                </c:pt>
                <c:pt idx="5">
                  <c:v>退院先の環境の報告、退院後に起こりうるリスクの共有</c:v>
                </c:pt>
                <c:pt idx="6">
                  <c:v>病棟生活中に起こりうるリスクの共有</c:v>
                </c:pt>
                <c:pt idx="7">
                  <c:v>病棟入院患者の病棟内活動量、ADL能力の共有</c:v>
                </c:pt>
                <c:pt idx="8">
                  <c:v>疾患別ﾘﾊﾋﾞﾘﾃｰｼｮﾝを必要とする患者の報告、提案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83.3</c:v>
                </c:pt>
                <c:pt idx="1">
                  <c:v>78.2</c:v>
                </c:pt>
                <c:pt idx="2">
                  <c:v>82.6</c:v>
                </c:pt>
                <c:pt idx="3">
                  <c:v>82.4</c:v>
                </c:pt>
                <c:pt idx="5">
                  <c:v>77.099999999999994</c:v>
                </c:pt>
                <c:pt idx="6">
                  <c:v>82.4</c:v>
                </c:pt>
                <c:pt idx="7">
                  <c:v>80.400000000000006</c:v>
                </c:pt>
                <c:pt idx="8">
                  <c:v>89.1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ADL維持向上等体制加算 算定病院(n=32)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看護・介護方法の提案</c:v>
                </c:pt>
                <c:pt idx="1">
                  <c:v>退院先の環境の報告、退院後に起こりうるリスクの共有</c:v>
                </c:pt>
                <c:pt idx="2">
                  <c:v>病棟生活中に起こりうるリスクの共有</c:v>
                </c:pt>
                <c:pt idx="3">
                  <c:v>病棟入院患者の病棟内活動量、ADL能力の共有</c:v>
                </c:pt>
                <c:pt idx="5">
                  <c:v>退院先の環境の報告、退院後に起こりうるリスクの共有</c:v>
                </c:pt>
                <c:pt idx="6">
                  <c:v>病棟生活中に起こりうるリスクの共有</c:v>
                </c:pt>
                <c:pt idx="7">
                  <c:v>病棟入院患者の病棟内活動量、ADL能力の共有</c:v>
                </c:pt>
                <c:pt idx="8">
                  <c:v>疾患別ﾘﾊﾋﾞﾘﾃｰｼｮﾝを必要とする患者の報告、提案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96.9</c:v>
                </c:pt>
                <c:pt idx="1">
                  <c:v>87.5</c:v>
                </c:pt>
                <c:pt idx="2">
                  <c:v>90.6</c:v>
                </c:pt>
                <c:pt idx="3">
                  <c:v>90.6</c:v>
                </c:pt>
                <c:pt idx="5">
                  <c:v>93.7</c:v>
                </c:pt>
                <c:pt idx="6">
                  <c:v>96.9</c:v>
                </c:pt>
                <c:pt idx="7">
                  <c:v>96.9</c:v>
                </c:pt>
                <c:pt idx="8">
                  <c:v>96.9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3861376"/>
        <c:axId val="93862912"/>
      </c:barChart>
      <c:catAx>
        <c:axId val="938613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93862912"/>
        <c:crosses val="autoZero"/>
        <c:auto val="1"/>
        <c:lblAlgn val="ctr"/>
        <c:lblOffset val="100"/>
        <c:noMultiLvlLbl val="0"/>
      </c:catAx>
      <c:valAx>
        <c:axId val="93862912"/>
        <c:scaling>
          <c:orientation val="minMax"/>
          <c:max val="100"/>
          <c:min val="1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3861376"/>
        <c:crosses val="autoZero"/>
        <c:crossBetween val="between"/>
        <c:minorUnit val="10"/>
      </c:valAx>
    </c:plotArea>
    <c:legend>
      <c:legendPos val="b"/>
      <c:layout>
        <c:manualLayout>
          <c:xMode val="edge"/>
          <c:yMode val="edge"/>
          <c:x val="8.2279606654349323E-3"/>
          <c:y val="7.2190736759820212E-2"/>
          <c:w val="0.99177203933456504"/>
          <c:h val="5.9253265259592208E-2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22700092146625"/>
          <c:y val="0.20048491789438719"/>
          <c:w val="0.49660266852197704"/>
          <c:h val="0.69539462075026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ADL維持向上等体制加算 未算定病院(n=887)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病棟生活中に起こりうるリスクの共有</c:v>
                </c:pt>
                <c:pt idx="1">
                  <c:v>退院後の起こりうるリスクの共有</c:v>
                </c:pt>
                <c:pt idx="2">
                  <c:v>介護方法の提案</c:v>
                </c:pt>
                <c:pt idx="3">
                  <c:v>家屋環境の聞き取り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84.2</c:v>
                </c:pt>
                <c:pt idx="1">
                  <c:v>82.9</c:v>
                </c:pt>
                <c:pt idx="2">
                  <c:v>81.5</c:v>
                </c:pt>
                <c:pt idx="3">
                  <c:v>81.5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ADL維持向上等体制加算 算定病院(n=32)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病棟生活中に起こりうるリスクの共有</c:v>
                </c:pt>
                <c:pt idx="1">
                  <c:v>退院後の起こりうるリスクの共有</c:v>
                </c:pt>
                <c:pt idx="2">
                  <c:v>介護方法の提案</c:v>
                </c:pt>
                <c:pt idx="3">
                  <c:v>家屋環境の聞き取り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96.9</c:v>
                </c:pt>
                <c:pt idx="1">
                  <c:v>96.9</c:v>
                </c:pt>
                <c:pt idx="2">
                  <c:v>96.9</c:v>
                </c:pt>
                <c:pt idx="3">
                  <c:v>90.6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3888512"/>
        <c:axId val="93890048"/>
      </c:barChart>
      <c:catAx>
        <c:axId val="938885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1"/>
                </a:solidFill>
              </a:defRPr>
            </a:pPr>
            <a:endParaRPr lang="ja-JP"/>
          </a:p>
        </c:txPr>
        <c:crossAx val="93890048"/>
        <c:crosses val="autoZero"/>
        <c:auto val="1"/>
        <c:lblAlgn val="ctr"/>
        <c:lblOffset val="100"/>
        <c:noMultiLvlLbl val="0"/>
      </c:catAx>
      <c:valAx>
        <c:axId val="9389004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3888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2279606654349323E-3"/>
          <c:y val="7.2190736759820212E-2"/>
          <c:w val="0.99177203933456504"/>
          <c:h val="5.9253265259592208E-2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肺炎が発生した患者の割合が低下</c:v>
                </c:pt>
                <c:pt idx="1">
                  <c:v>せん妄が発生した患者の割合が低下</c:v>
                </c:pt>
                <c:pt idx="2">
                  <c:v>褥瘡が発生した患者割合の低下</c:v>
                </c:pt>
                <c:pt idx="3">
                  <c:v>事故発生率（転倒、転落）の低下</c:v>
                </c:pt>
                <c:pt idx="4">
                  <c:v>在院日数の短縮</c:v>
                </c:pt>
                <c:pt idx="5">
                  <c:v>ADLの早期回復（ADL評価の利得、効率の改善）</c:v>
                </c:pt>
                <c:pt idx="6">
                  <c:v>入院時よりも退院時にADLが低下したものの割合の低下</c:v>
                </c:pt>
                <c:pt idx="7">
                  <c:v>病棟での患者臥床時間の短縮</c:v>
                </c:pt>
                <c:pt idx="8">
                  <c:v>早期離床の促進</c:v>
                </c:pt>
                <c:pt idx="9">
                  <c:v>疾患別リハの対象患者の早期発見</c:v>
                </c:pt>
              </c:strCache>
            </c:strRef>
          </c:cat>
          <c:val>
            <c:numRef>
              <c:f>Sheet1!$B$2:$B$11</c:f>
              <c:numCache>
                <c:formatCode>0.0_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3.125</c:v>
                </c:pt>
                <c:pt idx="3">
                  <c:v>3.125</c:v>
                </c:pt>
                <c:pt idx="4">
                  <c:v>21.875</c:v>
                </c:pt>
                <c:pt idx="5">
                  <c:v>28.125</c:v>
                </c:pt>
                <c:pt idx="6">
                  <c:v>31.25</c:v>
                </c:pt>
                <c:pt idx="7">
                  <c:v>34.375</c:v>
                </c:pt>
                <c:pt idx="8">
                  <c:v>43.75</c:v>
                </c:pt>
                <c:pt idx="9">
                  <c:v>53.125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784896"/>
        <c:axId val="99357824"/>
      </c:barChart>
      <c:catAx>
        <c:axId val="947848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9357824"/>
        <c:crosses val="autoZero"/>
        <c:auto val="1"/>
        <c:lblAlgn val="ctr"/>
        <c:lblOffset val="100"/>
        <c:noMultiLvlLbl val="0"/>
      </c:catAx>
      <c:valAx>
        <c:axId val="99357824"/>
        <c:scaling>
          <c:orientation val="minMax"/>
        </c:scaling>
        <c:delete val="0"/>
        <c:axPos val="b"/>
        <c:majorGridlines/>
        <c:numFmt formatCode="0.0_ " sourceLinked="1"/>
        <c:majorTickMark val="out"/>
        <c:minorTickMark val="none"/>
        <c:tickLblPos val="nextTo"/>
        <c:crossAx val="94784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患者・家族満足度向上</c:v>
                </c:pt>
                <c:pt idx="1">
                  <c:v>家族へADL紹介をおこなう機会が増加</c:v>
                </c:pt>
                <c:pt idx="2">
                  <c:v>家族から情報収集をおこなう機会が増加</c:v>
                </c:pt>
              </c:strCache>
            </c:strRef>
          </c:cat>
          <c:val>
            <c:numRef>
              <c:f>Sheet1!$B$2:$B$4</c:f>
              <c:numCache>
                <c:formatCode>0.0_ </c:formatCode>
                <c:ptCount val="3"/>
                <c:pt idx="0">
                  <c:v>9.375</c:v>
                </c:pt>
                <c:pt idx="1">
                  <c:v>12.5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03488"/>
        <c:axId val="99505280"/>
      </c:barChart>
      <c:catAx>
        <c:axId val="99503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9505280"/>
        <c:crosses val="autoZero"/>
        <c:auto val="1"/>
        <c:lblAlgn val="ctr"/>
        <c:lblOffset val="100"/>
        <c:noMultiLvlLbl val="0"/>
      </c:catAx>
      <c:valAx>
        <c:axId val="99505280"/>
        <c:scaling>
          <c:orientation val="minMax"/>
        </c:scaling>
        <c:delete val="0"/>
        <c:axPos val="b"/>
        <c:majorGridlines/>
        <c:numFmt formatCode="0.0_ " sourceLinked="1"/>
        <c:majorTickMark val="out"/>
        <c:minorTickMark val="none"/>
        <c:tickLblPos val="nextTo"/>
        <c:crossAx val="9950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介護士の不安減少</c:v>
                </c:pt>
                <c:pt idx="1">
                  <c:v>介護士のやりがい向上</c:v>
                </c:pt>
                <c:pt idx="2">
                  <c:v>病棟看護師・介護士の腰痛減少</c:v>
                </c:pt>
                <c:pt idx="3">
                  <c:v>病棟看護師・介護士の業務量減少</c:v>
                </c:pt>
                <c:pt idx="4">
                  <c:v>看護師の自立支援に対する意識向上</c:v>
                </c:pt>
                <c:pt idx="5">
                  <c:v>病棟スタッフ（看護師、病棟医師）満足度向上</c:v>
                </c:pt>
                <c:pt idx="6">
                  <c:v>退院後のリハビリテーションの必要について、他職種で検討する機会が増えた</c:v>
                </c:pt>
                <c:pt idx="7">
                  <c:v>医師との情報共有の機会が増加</c:v>
                </c:pt>
                <c:pt idx="8">
                  <c:v>看護師等との情報共有の機会が増加</c:v>
                </c:pt>
              </c:strCache>
            </c:strRef>
          </c:cat>
          <c:val>
            <c:numRef>
              <c:f>Sheet1!$B$2:$B$10</c:f>
              <c:numCache>
                <c:formatCode>0.0_ </c:formatCode>
                <c:ptCount val="9"/>
                <c:pt idx="0">
                  <c:v>0</c:v>
                </c:pt>
                <c:pt idx="1">
                  <c:v>3.125</c:v>
                </c:pt>
                <c:pt idx="2">
                  <c:v>3.125</c:v>
                </c:pt>
                <c:pt idx="3">
                  <c:v>6.25</c:v>
                </c:pt>
                <c:pt idx="4">
                  <c:v>9.375</c:v>
                </c:pt>
                <c:pt idx="5">
                  <c:v>9.375</c:v>
                </c:pt>
                <c:pt idx="6">
                  <c:v>31.25</c:v>
                </c:pt>
                <c:pt idx="7">
                  <c:v>37.5</c:v>
                </c:pt>
                <c:pt idx="8">
                  <c:v>59.375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343168"/>
        <c:axId val="100365440"/>
      </c:barChart>
      <c:catAx>
        <c:axId val="100343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0365440"/>
        <c:crosses val="autoZero"/>
        <c:auto val="1"/>
        <c:lblAlgn val="ctr"/>
        <c:lblOffset val="100"/>
        <c:noMultiLvlLbl val="0"/>
      </c:catAx>
      <c:valAx>
        <c:axId val="100365440"/>
        <c:scaling>
          <c:orientation val="minMax"/>
        </c:scaling>
        <c:delete val="0"/>
        <c:axPos val="b"/>
        <c:majorGridlines/>
        <c:numFmt formatCode="0.0_ " sourceLinked="1"/>
        <c:majorTickMark val="out"/>
        <c:minorTickMark val="none"/>
        <c:tickLblPos val="nextTo"/>
        <c:crossAx val="100343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地域ケア会議などに参加する機会が増えた</c:v>
                </c:pt>
                <c:pt idx="1">
                  <c:v>退院前ケアカンファレンスに在宅のリハビリテーション専門職が参加する頻度が増えた</c:v>
                </c:pt>
                <c:pt idx="2">
                  <c:v>退院後に患者が利用できる地域資源について、把握する機会が増えた</c:v>
                </c:pt>
                <c:pt idx="3">
                  <c:v>集団体操など、病棟内で活動できる環境が整備された</c:v>
                </c:pt>
                <c:pt idx="4">
                  <c:v>退院前に在宅環境の評価を実施し、入院・退院計画に反映するケースが増えた</c:v>
                </c:pt>
                <c:pt idx="5">
                  <c:v>転倒・転落を予防する環境整備が進んだ</c:v>
                </c:pt>
              </c:strCache>
            </c:strRef>
          </c:cat>
          <c:val>
            <c:numRef>
              <c:f>Sheet1!$B$2:$B$7</c:f>
              <c:numCache>
                <c:formatCode>0.0_ </c:formatCode>
                <c:ptCount val="6"/>
                <c:pt idx="0">
                  <c:v>3.125</c:v>
                </c:pt>
                <c:pt idx="1">
                  <c:v>12.5</c:v>
                </c:pt>
                <c:pt idx="2">
                  <c:v>15.625</c:v>
                </c:pt>
                <c:pt idx="3">
                  <c:v>15.625</c:v>
                </c:pt>
                <c:pt idx="4">
                  <c:v>18.75</c:v>
                </c:pt>
                <c:pt idx="5">
                  <c:v>21.875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296192"/>
        <c:axId val="124396288"/>
      </c:barChart>
      <c:catAx>
        <c:axId val="124296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24396288"/>
        <c:crosses val="autoZero"/>
        <c:auto val="1"/>
        <c:lblAlgn val="ctr"/>
        <c:lblOffset val="100"/>
        <c:noMultiLvlLbl val="0"/>
      </c:catAx>
      <c:valAx>
        <c:axId val="124396288"/>
        <c:scaling>
          <c:orientation val="minMax"/>
        </c:scaling>
        <c:delete val="0"/>
        <c:axPos val="b"/>
        <c:majorGridlines/>
        <c:numFmt formatCode="0.0_ " sourceLinked="1"/>
        <c:majorTickMark val="out"/>
        <c:minorTickMark val="none"/>
        <c:tickLblPos val="nextTo"/>
        <c:crossAx val="124296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A3726-C830-435D-A50D-421DECE4DC82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7D37F-65A2-41CE-A895-7BDB0457D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68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8160-89D0-4232-A087-F0623F470FC2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2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DB32-151C-4A33-B83E-60B978D807DC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3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0B03-42FF-4CD8-A436-20E38D9C62C9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97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6CA1-9A1F-437B-B2B0-8D93A40C0B3F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E5B-B070-4FFE-BBCD-ACA7791BB83A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11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6621-DEA8-4770-915F-8B4A8605C8F7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13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B594C-74DF-46F9-BB9A-3DA4736992A1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44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D992-02E5-413F-8530-8FD6724018C5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24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0E53-F1E6-42F4-BC01-7B28110C0AD8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02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B19-A6D0-4B43-B590-B28B8804CD36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43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2B8-85A5-4F95-A9F6-C9E86D25580A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44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7299-FA55-4A25-A54E-EFDBDD525C09}" type="datetime1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公益社団法人　日本理学療法士協会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0135-0EBC-403B-A8C1-4CA7F2950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0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69" y="1556792"/>
            <a:ext cx="9144000" cy="161404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維持向上等体制加算の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算定状況に関する実態調査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59632" y="4869160"/>
            <a:ext cx="6656784" cy="1273696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平成</a:t>
            </a:r>
            <a:r>
              <a:rPr lang="ja-JP" altLang="en-US" dirty="0" smtClean="0"/>
              <a:t>２６</a:t>
            </a:r>
            <a:r>
              <a:rPr kumimoji="1" lang="ja-JP" altLang="en-US" dirty="0" smtClean="0"/>
              <a:t>年</a:t>
            </a:r>
            <a:r>
              <a:rPr lang="ja-JP" altLang="en-US" dirty="0"/>
              <a:t>４</a:t>
            </a:r>
            <a:r>
              <a:rPr kumimoji="1" lang="ja-JP" altLang="en-US" dirty="0" smtClean="0"/>
              <a:t>月</a:t>
            </a:r>
            <a:endParaRPr kumimoji="1" lang="en-US" altLang="ja-JP" dirty="0" smtClean="0"/>
          </a:p>
          <a:p>
            <a:r>
              <a:rPr kumimoji="1" lang="ja-JP" altLang="en-US" dirty="0" smtClean="0"/>
              <a:t>公益社団法人　日本理学療法士</a:t>
            </a:r>
            <a:r>
              <a:rPr kumimoji="1" lang="ja-JP" altLang="en-US" dirty="0" smtClean="0"/>
              <a:t>協会</a:t>
            </a:r>
            <a:endParaRPr kumimoji="1" lang="en-US" altLang="ja-JP" dirty="0" smtClean="0"/>
          </a:p>
          <a:p>
            <a:r>
              <a:rPr kumimoji="1" lang="ja-JP" altLang="en-US" dirty="0" smtClean="0"/>
              <a:t>事務局職能課</a:t>
            </a:r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203847" y="3356992"/>
            <a:ext cx="3161783" cy="553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サマリー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44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C.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専門職と家族の関わり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3911334723"/>
              </p:ext>
            </p:extLst>
          </p:nvPr>
        </p:nvGraphicFramePr>
        <p:xfrm>
          <a:off x="-1" y="1412776"/>
          <a:ext cx="9075211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205693" y="616530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8314" y="908720"/>
            <a:ext cx="4330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患者家族との関わりについて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（実施できている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病院の割合）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1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6660232" y="3509516"/>
            <a:ext cx="2065276" cy="351532"/>
            <a:chOff x="6855069" y="2852936"/>
            <a:chExt cx="2065276" cy="732780"/>
          </a:xfrm>
        </p:grpSpPr>
        <p:cxnSp>
          <p:nvCxnSpPr>
            <p:cNvPr id="13" name="直線コネクタ 12"/>
            <p:cNvCxnSpPr/>
            <p:nvPr/>
          </p:nvCxnSpPr>
          <p:spPr>
            <a:xfrm>
              <a:off x="8623805" y="2852936"/>
              <a:ext cx="2965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6855069" y="3585716"/>
              <a:ext cx="20652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056" y="3558282"/>
            <a:ext cx="1619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5867772" y="210773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*</a:t>
            </a:r>
            <a:r>
              <a:rPr kumimoji="1" lang="en-US" altLang="ja-JP" sz="1400" dirty="0" smtClean="0"/>
              <a:t>P &lt; 0.05</a:t>
            </a:r>
            <a:r>
              <a:rPr lang="ja-JP" altLang="en-US" sz="1400" dirty="0" smtClean="0"/>
              <a:t>（</a:t>
            </a:r>
            <a:r>
              <a:rPr kumimoji="1" lang="ja-JP" altLang="en-US" sz="1400" dirty="0" smtClean="0"/>
              <a:t>算定</a:t>
            </a:r>
            <a:r>
              <a:rPr lang="ja-JP" altLang="en-US" sz="1400" dirty="0" smtClean="0"/>
              <a:t>病院 </a:t>
            </a:r>
            <a:r>
              <a:rPr lang="en-US" altLang="ja-JP" sz="1400" dirty="0" smtClean="0"/>
              <a:t>vs </a:t>
            </a:r>
            <a:r>
              <a:rPr lang="ja-JP" altLang="en-US" sz="1400" dirty="0" smtClean="0"/>
              <a:t>未算定病院</a:t>
            </a:r>
            <a:r>
              <a:rPr lang="ja-JP" altLang="en-US" sz="1400" dirty="0"/>
              <a:t>）</a:t>
            </a:r>
            <a:endParaRPr kumimoji="1" lang="ja-JP" altLang="en-US" sz="1400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6648034" y="4365104"/>
            <a:ext cx="2065276" cy="351532"/>
            <a:chOff x="6855069" y="2852936"/>
            <a:chExt cx="2065276" cy="73278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623805" y="2852936"/>
              <a:ext cx="2965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>
              <a:off x="6855069" y="3585716"/>
              <a:ext cx="20652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858" y="4413870"/>
            <a:ext cx="1619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グループ化 22"/>
          <p:cNvGrpSpPr/>
          <p:nvPr/>
        </p:nvGrpSpPr>
        <p:grpSpPr>
          <a:xfrm>
            <a:off x="6635334" y="5207992"/>
            <a:ext cx="2065276" cy="351532"/>
            <a:chOff x="6855069" y="2852936"/>
            <a:chExt cx="2065276" cy="732780"/>
          </a:xfrm>
        </p:grpSpPr>
        <p:cxnSp>
          <p:nvCxnSpPr>
            <p:cNvPr id="24" name="直線コネクタ 23"/>
            <p:cNvCxnSpPr/>
            <p:nvPr/>
          </p:nvCxnSpPr>
          <p:spPr>
            <a:xfrm>
              <a:off x="8623805" y="2852936"/>
              <a:ext cx="2965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6855069" y="3585716"/>
              <a:ext cx="20652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158" y="5256758"/>
            <a:ext cx="1619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404044" y="4647044"/>
            <a:ext cx="324036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6704" y="5496024"/>
            <a:ext cx="356439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876250" y="3797548"/>
            <a:ext cx="182909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9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３．アウトカム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維持向上等体制加算の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算定前後の比較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36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A.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在院日数、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の回復、離床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のタイミング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等の変化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636158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9566" y="755236"/>
            <a:ext cx="6115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維持向上等体制加算の算定前と比較しての変化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729964186"/>
              </p:ext>
            </p:extLst>
          </p:nvPr>
        </p:nvGraphicFramePr>
        <p:xfrm>
          <a:off x="0" y="1397000"/>
          <a:ext cx="9144000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A3B0135-0EBC-403B-A8C1-4CA7F2950978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8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868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患者家族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との関わり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630932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9566" y="755236"/>
            <a:ext cx="6115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維持向上等体制加算の算定前と比較しての変化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4012955978"/>
              </p:ext>
            </p:extLst>
          </p:nvPr>
        </p:nvGraphicFramePr>
        <p:xfrm>
          <a:off x="0" y="1397000"/>
          <a:ext cx="9144000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A3B0135-0EBC-403B-A8C1-4CA7F295097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8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208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C.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他職種との関わり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629521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9566" y="755236"/>
            <a:ext cx="6115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維持向上等体制加算の算定前と比較しての変化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338694197"/>
              </p:ext>
            </p:extLst>
          </p:nvPr>
        </p:nvGraphicFramePr>
        <p:xfrm>
          <a:off x="0" y="1397000"/>
          <a:ext cx="9144000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A3B0135-0EBC-403B-A8C1-4CA7F295097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8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815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D.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環境整備・地域との連携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629521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9566" y="755236"/>
            <a:ext cx="6115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維持向上等体制加算の算定前と比較しての変化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1577857861"/>
              </p:ext>
            </p:extLst>
          </p:nvPr>
        </p:nvGraphicFramePr>
        <p:xfrm>
          <a:off x="0" y="1397000"/>
          <a:ext cx="9144000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A3B0135-0EBC-403B-A8C1-4CA7F2950978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8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838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４．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算定しない理由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082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維持向上等体制加算を算定しない理由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629521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67261" y="755236"/>
            <a:ext cx="5160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維持向上等体制加算を算定しない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理由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維持向上等体制加算を算定していない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887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3425129563"/>
              </p:ext>
            </p:extLst>
          </p:nvPr>
        </p:nvGraphicFramePr>
        <p:xfrm>
          <a:off x="0" y="1397000"/>
          <a:ext cx="9144000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A3B0135-0EBC-403B-A8C1-4CA7F2950978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8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33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算定するに至ったきっかけ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23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維持向上等体制加算を算定しない理由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629521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74287" y="755236"/>
            <a:ext cx="5346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加算の算定に至った経緯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866760132"/>
              </p:ext>
            </p:extLst>
          </p:nvPr>
        </p:nvGraphicFramePr>
        <p:xfrm>
          <a:off x="0" y="1397000"/>
          <a:ext cx="9144000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A3B0135-0EBC-403B-A8C1-4CA7F2950978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8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51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調査概要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4276" y="603960"/>
            <a:ext cx="8820472" cy="629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１．目的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  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維持向上等体制加算の普及に向けて、急性期病院の実態を把握する。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２．方法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１）対象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   全国の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1550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回答者　リハビリテーション専門職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２）調査期間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 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２０１５年２月１８日～３月１日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．主な調査項目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ストラクチャ（病床規模、リハビリテーション専門職の配置状況等）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プロセス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（疾患別リハビリテーションの対象とならない患者への関わり、他職種連携、家族への関わり等）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３）アウトカム（ＡＤＬの改善、在院日数、離床のタイミング等）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４）ＡＤＬ維持向上等体制加算を算定しない理由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４．回答状況（有効回答率　６０．４％）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 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　３２施設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      算定していない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　９０４施設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88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．ストラクチャー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74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7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維持向上等体制加算を算定していない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病院（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904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施設）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726566"/>
            <a:ext cx="5262979" cy="1695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病院全体の病床数：平均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367.7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床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±220.9</a:t>
            </a:r>
          </a:p>
          <a:p>
            <a:pPr>
              <a:lnSpc>
                <a:spcPts val="25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○リハビリテーション専門職の人数（常勤換算）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理学療法士：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14.5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±11.4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作業療法士：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6.7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±6.3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言語聴覚士：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±2.9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2839243"/>
            <a:ext cx="9144000" cy="5486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施設）</a:t>
            </a: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903" y="3501008"/>
            <a:ext cx="7225055" cy="2977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○病院全体の病床数：平均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277.3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床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±306.9</a:t>
            </a:r>
          </a:p>
          <a:p>
            <a:pPr>
              <a:lnSpc>
                <a:spcPts val="25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○リハビリテーション専門職の人数（常勤換算）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理学療法士：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17.5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±16.4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作業療法士：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8.4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±6.3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言語聴覚士：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±5.2</a:t>
            </a:r>
          </a:p>
          <a:p>
            <a:pPr>
              <a:lnSpc>
                <a:spcPts val="25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○ＡＤＬ維持向上等体制加算を算定するにあたって配置された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リハビリテーション専門職の特長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経験年数：ＰＴ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(12.8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±8.7)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ＯＴ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(13.8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±9.5)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ＳＴ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職種　　：ＰＴ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(20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 、ＯＴ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       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ＳＴ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9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2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5523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維持向上等体制加算を算定するにあたって病棟に配置する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リハビリテーション専門職の選定理由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629521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77357" y="908720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病棟に配置するリハビリテーション専門職の選定理由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2046310160"/>
              </p:ext>
            </p:extLst>
          </p:nvPr>
        </p:nvGraphicFramePr>
        <p:xfrm>
          <a:off x="0" y="1397000"/>
          <a:ext cx="9144000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844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いる病棟に含まれる科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56376" y="642270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単位：度数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11702" y="692696"/>
            <a:ext cx="6885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維持向上等体制加算を算定している病棟に含まれる科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回答施設：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ADL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維持向上等体制加算を算定している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2316950341"/>
              </p:ext>
            </p:extLst>
          </p:nvPr>
        </p:nvGraphicFramePr>
        <p:xfrm>
          <a:off x="107503" y="1397000"/>
          <a:ext cx="8967707" cy="505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02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２．プロセス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疾患別リハ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ビリテーション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算定していない患者に対する関わり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86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A.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予防に関する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取組（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病棟内の生活指導、環境整備等の取組）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3759659576"/>
              </p:ext>
            </p:extLst>
          </p:nvPr>
        </p:nvGraphicFramePr>
        <p:xfrm>
          <a:off x="179512" y="1412776"/>
          <a:ext cx="8568952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172400" y="616530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51471" y="908720"/>
            <a:ext cx="60837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病棟内での生活指導、環境整備等への取り組み状況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（実施できている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病院の割合）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2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62972" y="2033193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**</a:t>
            </a:r>
            <a:r>
              <a:rPr kumimoji="1" lang="en-US" altLang="ja-JP" sz="1600" dirty="0" smtClean="0"/>
              <a:t>P &lt; 0.01</a:t>
            </a:r>
            <a:r>
              <a:rPr lang="ja-JP" altLang="en-US" sz="1600" dirty="0" smtClean="0"/>
              <a:t>（</a:t>
            </a:r>
            <a:r>
              <a:rPr kumimoji="1" lang="ja-JP" altLang="en-US" sz="1600" dirty="0" smtClean="0"/>
              <a:t>算定</a:t>
            </a:r>
            <a:r>
              <a:rPr lang="ja-JP" altLang="en-US" sz="1600" dirty="0" smtClean="0"/>
              <a:t>病院 </a:t>
            </a:r>
            <a:r>
              <a:rPr lang="en-US" altLang="ja-JP" sz="1600" dirty="0" smtClean="0"/>
              <a:t>vs </a:t>
            </a:r>
            <a:r>
              <a:rPr lang="ja-JP" altLang="en-US" sz="1600" dirty="0" smtClean="0"/>
              <a:t>未算定病院</a:t>
            </a:r>
            <a:r>
              <a:rPr lang="ja-JP" altLang="en-US" sz="1600" dirty="0"/>
              <a:t>）</a:t>
            </a:r>
            <a:endParaRPr kumimoji="1" lang="ja-JP" altLang="en-US" sz="16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263824" y="3365539"/>
            <a:ext cx="23762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18"/>
          <p:cNvGrpSpPr/>
          <p:nvPr/>
        </p:nvGrpSpPr>
        <p:grpSpPr>
          <a:xfrm>
            <a:off x="7935189" y="2852936"/>
            <a:ext cx="985156" cy="732780"/>
            <a:chOff x="7935189" y="2852936"/>
            <a:chExt cx="985156" cy="732780"/>
          </a:xfrm>
        </p:grpSpPr>
        <p:cxnSp>
          <p:nvCxnSpPr>
            <p:cNvPr id="14" name="直線コネクタ 13"/>
            <p:cNvCxnSpPr/>
            <p:nvPr/>
          </p:nvCxnSpPr>
          <p:spPr>
            <a:xfrm>
              <a:off x="8623805" y="2852936"/>
              <a:ext cx="2965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7935189" y="3585716"/>
              <a:ext cx="9851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55" y="3107060"/>
            <a:ext cx="1619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055" y="3107060"/>
            <a:ext cx="1619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14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B.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チーム医療の推進（多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職種連携）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2377592047"/>
              </p:ext>
            </p:extLst>
          </p:nvPr>
        </p:nvGraphicFramePr>
        <p:xfrm>
          <a:off x="467544" y="1288504"/>
          <a:ext cx="8607667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172400" y="607355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8314" y="692696"/>
            <a:ext cx="4330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多職種連携への取り組み状況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（実施できている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病院の割合）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588216" y="2348880"/>
            <a:ext cx="0" cy="151216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588216" y="4312840"/>
            <a:ext cx="0" cy="170844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27829" y="2681290"/>
            <a:ext cx="369332" cy="84734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/>
              <a:t>医師</a:t>
            </a:r>
            <a:r>
              <a:rPr kumimoji="1" lang="ja-JP" altLang="en-US" sz="1200" dirty="0" smtClean="0"/>
              <a:t>の連携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4378530"/>
            <a:ext cx="553998" cy="19918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/>
              <a:t>看護師・介護職等の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コメディカルスタッフとの連携</a:t>
            </a:r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0135-0EBC-403B-A8C1-4CA7F295097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4" name="フッター プレースホルダー 2"/>
          <p:cNvSpPr txBox="1">
            <a:spLocks/>
          </p:cNvSpPr>
          <p:nvPr/>
        </p:nvSpPr>
        <p:spPr>
          <a:xfrm>
            <a:off x="2299928" y="6472677"/>
            <a:ext cx="4544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公益社団</a:t>
            </a:r>
            <a:r>
              <a:rPr lang="ja-JP" altLang="en-US" dirty="0" smtClean="0"/>
              <a:t>法人　日本理学療法士協会</a:t>
            </a:r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28184" y="2041103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*</a:t>
            </a:r>
            <a:r>
              <a:rPr kumimoji="1" lang="en-US" altLang="ja-JP" sz="1400" dirty="0" smtClean="0"/>
              <a:t>P &lt; 0.05</a:t>
            </a:r>
            <a:r>
              <a:rPr lang="ja-JP" altLang="en-US" sz="1400" dirty="0" smtClean="0"/>
              <a:t>（</a:t>
            </a:r>
            <a:r>
              <a:rPr kumimoji="1" lang="ja-JP" altLang="en-US" sz="1400" dirty="0" smtClean="0"/>
              <a:t>算定</a:t>
            </a:r>
            <a:r>
              <a:rPr lang="ja-JP" altLang="en-US" sz="1400" dirty="0" smtClean="0"/>
              <a:t>病院 </a:t>
            </a:r>
            <a:r>
              <a:rPr lang="en-US" altLang="ja-JP" sz="1400" dirty="0" smtClean="0"/>
              <a:t>vs </a:t>
            </a:r>
            <a:r>
              <a:rPr lang="ja-JP" altLang="en-US" sz="1400" dirty="0" smtClean="0"/>
              <a:t>未算定病院</a:t>
            </a:r>
            <a:r>
              <a:rPr lang="ja-JP" altLang="en-US" sz="1400" dirty="0"/>
              <a:t>）</a:t>
            </a:r>
            <a:endParaRPr kumimoji="1" lang="ja-JP" altLang="en-US" sz="14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7884368" y="2845412"/>
            <a:ext cx="764961" cy="165525"/>
            <a:chOff x="8155384" y="2852936"/>
            <a:chExt cx="764961" cy="73278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759375" y="2852936"/>
              <a:ext cx="1482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 flipV="1">
              <a:off x="8155384" y="3573015"/>
              <a:ext cx="764961" cy="127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064" y="2865636"/>
            <a:ext cx="1143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グループ化 23"/>
          <p:cNvGrpSpPr/>
          <p:nvPr/>
        </p:nvGrpSpPr>
        <p:grpSpPr>
          <a:xfrm>
            <a:off x="7884368" y="3238075"/>
            <a:ext cx="764961" cy="165525"/>
            <a:chOff x="8155384" y="2852936"/>
            <a:chExt cx="764961" cy="732780"/>
          </a:xfrm>
        </p:grpSpPr>
        <p:cxnSp>
          <p:nvCxnSpPr>
            <p:cNvPr id="25" name="直線コネクタ 24"/>
            <p:cNvCxnSpPr/>
            <p:nvPr/>
          </p:nvCxnSpPr>
          <p:spPr>
            <a:xfrm>
              <a:off x="8759375" y="2852936"/>
              <a:ext cx="1482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 flipV="1">
              <a:off x="8155384" y="3573015"/>
              <a:ext cx="764961" cy="127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064" y="3258299"/>
            <a:ext cx="1143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グループ化 28"/>
          <p:cNvGrpSpPr/>
          <p:nvPr/>
        </p:nvGrpSpPr>
        <p:grpSpPr>
          <a:xfrm>
            <a:off x="7757368" y="3645024"/>
            <a:ext cx="764961" cy="165525"/>
            <a:chOff x="8155384" y="2852936"/>
            <a:chExt cx="764961" cy="732780"/>
          </a:xfrm>
        </p:grpSpPr>
        <p:cxnSp>
          <p:nvCxnSpPr>
            <p:cNvPr id="30" name="直線コネクタ 29"/>
            <p:cNvCxnSpPr/>
            <p:nvPr/>
          </p:nvCxnSpPr>
          <p:spPr>
            <a:xfrm>
              <a:off x="8759375" y="2852936"/>
              <a:ext cx="1482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H="1" flipV="1">
              <a:off x="8155384" y="3573015"/>
              <a:ext cx="764961" cy="127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064" y="3665248"/>
            <a:ext cx="1143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" name="直線コネクタ 2047"/>
          <p:cNvCxnSpPr/>
          <p:nvPr/>
        </p:nvCxnSpPr>
        <p:spPr>
          <a:xfrm>
            <a:off x="1043608" y="2984102"/>
            <a:ext cx="2952328" cy="14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1740908" y="3377802"/>
            <a:ext cx="2218128" cy="14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96268" y="3783413"/>
            <a:ext cx="3247561" cy="14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グループ化 37"/>
          <p:cNvGrpSpPr/>
          <p:nvPr/>
        </p:nvGrpSpPr>
        <p:grpSpPr>
          <a:xfrm>
            <a:off x="7909768" y="5639739"/>
            <a:ext cx="764961" cy="165525"/>
            <a:chOff x="8155384" y="2852936"/>
            <a:chExt cx="764961" cy="732780"/>
          </a:xfrm>
        </p:grpSpPr>
        <p:cxnSp>
          <p:nvCxnSpPr>
            <p:cNvPr id="39" name="直線コネクタ 38"/>
            <p:cNvCxnSpPr/>
            <p:nvPr/>
          </p:nvCxnSpPr>
          <p:spPr>
            <a:xfrm>
              <a:off x="8759375" y="2852936"/>
              <a:ext cx="1482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8920345" y="2852936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 flipV="1">
              <a:off x="8155384" y="3573015"/>
              <a:ext cx="764961" cy="127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464" y="5659963"/>
            <a:ext cx="1143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3" name="直線コネクタ 42"/>
          <p:cNvCxnSpPr/>
          <p:nvPr/>
        </p:nvCxnSpPr>
        <p:spPr>
          <a:xfrm>
            <a:off x="2587888" y="5796756"/>
            <a:ext cx="1377284" cy="14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681</Words>
  <Application>Microsoft Office PowerPoint</Application>
  <PresentationFormat>画面に合わせる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Office ​​テーマ</vt:lpstr>
      <vt:lpstr>ADL維持向上等体制加算の 算定状況に関する実態調査</vt:lpstr>
      <vt:lpstr>調査概要</vt:lpstr>
      <vt:lpstr>１．ストラクチャー</vt:lpstr>
      <vt:lpstr>ADL維持向上等体制加算を算定していないDPC病院（904施設）</vt:lpstr>
      <vt:lpstr>ADL維持向上等体制加算を算定するにあたって病棟に配置する リハビリテーション専門職の選定理由</vt:lpstr>
      <vt:lpstr>ADL維持向上等体制加算を算定している病棟に含まれる科</vt:lpstr>
      <vt:lpstr>２．プロセス  疾患別リハビリテーションを 算定していない患者に対する関わり</vt:lpstr>
      <vt:lpstr>A.予防に関する取組（病棟内の生活指導、環境整備等の取組）</vt:lpstr>
      <vt:lpstr>B.チーム医療の推進（多職種連携）</vt:lpstr>
      <vt:lpstr>C.専門職と家族の関わり</vt:lpstr>
      <vt:lpstr>３．アウトカム  ADL維持向上等体制加算の 算定前後の比較</vt:lpstr>
      <vt:lpstr>A.在院日数、ADLの回復、離床のタイミング等の変化</vt:lpstr>
      <vt:lpstr>B. 患者家族との関わり</vt:lpstr>
      <vt:lpstr>C.他職種との関わり</vt:lpstr>
      <vt:lpstr>D.環境整備・地域との連携</vt:lpstr>
      <vt:lpstr>４．ADL維持向上等体制加算を 算定しない理由</vt:lpstr>
      <vt:lpstr>ADL維持向上等体制加算を算定しない理由</vt:lpstr>
      <vt:lpstr>５．ADL維持向上等体制加算を 算定するに至ったきっかけ</vt:lpstr>
      <vt:lpstr>ADL維持向上等体制加算を算定しない理由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ADL維持向上等体制加算の 算定状況に関する実態調査</dc:title>
  <dc:creator>japanpt12</dc:creator>
  <cp:lastModifiedBy>japanpt12</cp:lastModifiedBy>
  <cp:revision>56</cp:revision>
  <dcterms:created xsi:type="dcterms:W3CDTF">2015-03-25T04:49:19Z</dcterms:created>
  <dcterms:modified xsi:type="dcterms:W3CDTF">2015-04-14T06:58:07Z</dcterms:modified>
</cp:coreProperties>
</file>